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3" r:id="rId10"/>
    <p:sldId id="265" r:id="rId11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0" autoAdjust="0"/>
    <p:restoredTop sz="94660"/>
  </p:normalViewPr>
  <p:slideViewPr>
    <p:cSldViewPr snapToGrid="0">
      <p:cViewPr varScale="1">
        <p:scale>
          <a:sx n="57" d="100"/>
          <a:sy n="57" d="100"/>
        </p:scale>
        <p:origin x="6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CA492A-1F8A-DAF1-783B-64D092DE4E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D4F9D2-30EA-2C6B-D06D-4379413736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9063E3-7D10-5C19-7B79-6AAB6B94D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CFD0F-226A-4907-A4B5-F628297D1D1A}" type="datetimeFigureOut">
              <a:rPr lang="en-IN" smtClean="0"/>
              <a:t>12-05-2025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8FA790-97EF-AB9C-FDD4-849F85A96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1DE7E6-419C-B7A3-71F7-C053A32FB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F5FFA-8C40-422C-A009-9BDB11FDF1A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25134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CA0EF-5F46-874F-7D97-6E55BF211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ACF082-66D8-6582-EF1A-F59C69A789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737CA4-2251-7224-8F7E-E2D2898D9F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CFD0F-226A-4907-A4B5-F628297D1D1A}" type="datetimeFigureOut">
              <a:rPr lang="en-IN" smtClean="0"/>
              <a:t>12-05-2025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929426-E34A-2E08-514D-FA9D64D65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BFF352-211D-DA03-9EE6-D8F145D47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F5FFA-8C40-422C-A009-9BDB11FDF1A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46089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12D7F-0DA8-0C3B-B876-0DF14A2CA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E25A21-8460-56F7-ACAE-13EE8EBD48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98877F-4916-B76C-67C5-640A4B33FD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CFD0F-226A-4907-A4B5-F628297D1D1A}" type="datetimeFigureOut">
              <a:rPr lang="en-IN" smtClean="0"/>
              <a:t>12-05-2025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B9537A-7C1B-CBD6-C9F0-0F62908D8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A30F8F-91AF-35C6-3F31-EF9A84EC4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F5FFA-8C40-422C-A009-9BDB11FDF1A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01856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8F16E-E86E-5BE4-0306-642869AD5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8D311D-D0E5-6A14-C20A-9775336DFA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252137-B88B-1DA0-A8FA-4EE89BF635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84137C-CB4E-C849-0EB0-8E497632A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CFD0F-226A-4907-A4B5-F628297D1D1A}" type="datetimeFigureOut">
              <a:rPr lang="en-IN" smtClean="0"/>
              <a:t>12-05-2025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A2D81B-77DD-2818-F627-22435F0C7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71E0C2-7366-DFB7-D881-A5B9D81B2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F5FFA-8C40-422C-A009-9BDB11FDF1A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8586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B0791-DBFC-2278-1B35-23251AD256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593E1A-69EA-76D6-48A2-F0B6A5CF45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7F3F2C-A250-9E07-FE45-6EEBE7B49C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0EB87A-A21A-C028-4B3B-64AA5308D4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D9F228-0FFE-087D-55B2-2191B073A8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30D5F8-554D-B344-1B3E-C3A8B2D9BC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CFD0F-226A-4907-A4B5-F628297D1D1A}" type="datetimeFigureOut">
              <a:rPr lang="en-IN" smtClean="0"/>
              <a:t>12-05-2025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668F522-F0D9-4FC5-E77E-0DA18D090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98E94D-B833-1F9D-B562-6479D2380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F5FFA-8C40-422C-A009-9BDB11FDF1A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32688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B890D-98B9-9FAF-ED77-A10D6CB3C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0080B1-848C-485B-D3F5-75242D4A9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CFD0F-226A-4907-A4B5-F628297D1D1A}" type="datetimeFigureOut">
              <a:rPr lang="en-IN" smtClean="0"/>
              <a:t>12-05-2025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83EB20-9748-E0FB-7388-74A2D603E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0AA6CF-F907-977A-0B22-45C3F9DF2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F5FFA-8C40-422C-A009-9BDB11FDF1A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41995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53BACB4-2A0A-0F5D-6BD2-24EC0A620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CFD0F-226A-4907-A4B5-F628297D1D1A}" type="datetimeFigureOut">
              <a:rPr lang="en-IN" smtClean="0"/>
              <a:t>12-05-2025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C30ED82-F099-09D0-6AAB-8E3BA95B3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F12B3E-8049-B500-2696-D9E49E652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F5FFA-8C40-422C-A009-9BDB11FDF1A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2690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D1D4D7-9A8E-40DC-38C7-03F2EA2F3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408233-0DCE-D95F-AE23-24DBD05867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22695C-BEB0-6F96-6319-319EB202F9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6FCBDF-80B9-B231-E6E6-9D73C2B24E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CFD0F-226A-4907-A4B5-F628297D1D1A}" type="datetimeFigureOut">
              <a:rPr lang="en-IN" smtClean="0"/>
              <a:t>12-05-2025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8715B9-ECC3-9859-CAE1-810E152E2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B140EE-5E9D-1A00-2078-51DB2C1FB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F5FFA-8C40-422C-A009-9BDB11FDF1A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12738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C395F8-3CD6-35F2-ABAD-0AEA0D868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6BEE53B-0487-384B-4E20-20BC7BC701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CB317D-CF5F-94DA-444E-F97EF3EC39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4083EC-D1D3-DB49-A2A4-B5FC64CF1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CFD0F-226A-4907-A4B5-F628297D1D1A}" type="datetimeFigureOut">
              <a:rPr lang="en-IN" smtClean="0"/>
              <a:t>12-05-2025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E225C0-98F5-9102-BA4A-C889E4C94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2A39DD-4D1E-DC7C-3473-58E0C20D7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F5FFA-8C40-422C-A009-9BDB11FDF1A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1337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E94594-38D9-BAEE-7CE7-973919BFB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5A8B5A-357B-FF1D-3586-2F9F8822E9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B00A10-8EAE-202F-6AAE-5DCDA7353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CFD0F-226A-4907-A4B5-F628297D1D1A}" type="datetimeFigureOut">
              <a:rPr lang="en-IN" smtClean="0"/>
              <a:t>12-05-2025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BE13CC-F276-735A-48C8-43B61E4A7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7F4D03-218D-ACEB-0696-9EE5131D3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F5FFA-8C40-422C-A009-9BDB11FDF1A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58749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67D43EA-113C-6E7D-6E1C-41DB8ADEAF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C48CC5-6AF4-4845-47B6-0F14FBB905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84255A-D659-736E-15A3-AC7566416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CFD0F-226A-4907-A4B5-F628297D1D1A}" type="datetimeFigureOut">
              <a:rPr lang="en-IN" smtClean="0"/>
              <a:t>12-05-2025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96E05C-ED6B-C055-B2FB-FF4033621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1CFDF5-4411-00EF-4C94-98DC8397C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F5FFA-8C40-422C-A009-9BDB11FDF1A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52358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FD8A2C7-CFDC-D44F-F850-49ED21B90F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723E2D-7D7D-F8C6-5345-E39EA4D979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D7A682-988B-8467-F666-8E890DC285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6CFD0F-226A-4907-A4B5-F628297D1D1A}" type="datetimeFigureOut">
              <a:rPr lang="en-IN" smtClean="0"/>
              <a:t>12-05-2025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FD7C67-45F4-072C-7FAA-7BA59A6A1F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7B6DD8-8CB0-D6CF-5664-6FE49E85F3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9F5FFA-8C40-422C-A009-9BDB11FDF1A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95422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51E3D-2CC5-CA9E-113C-F5EC8760BB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46005"/>
            <a:ext cx="9144000" cy="908390"/>
          </a:xfrm>
        </p:spPr>
        <p:txBody>
          <a:bodyPr>
            <a:normAutofit/>
          </a:bodyPr>
          <a:lstStyle/>
          <a:p>
            <a:r>
              <a:rPr lang="en-US" sz="3200" b="1" dirty="0"/>
              <a:t>FIRST SIKH HISTORY CONFERENCE </a:t>
            </a:r>
            <a:endParaRPr lang="en-IN" sz="32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513B55-9CC9-C4AE-75D8-BE5D58D06B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861006"/>
            <a:ext cx="9144000" cy="2396794"/>
          </a:xfrm>
        </p:spPr>
        <p:txBody>
          <a:bodyPr>
            <a:normAutofit fontScale="25000" lnSpcReduction="20000"/>
          </a:bodyPr>
          <a:lstStyle/>
          <a:p>
            <a:endParaRPr lang="en-US" b="1" dirty="0"/>
          </a:p>
          <a:p>
            <a:r>
              <a:rPr lang="en-US" sz="11200" b="1" dirty="0"/>
              <a:t>SGTB Khalsa College, Delhi</a:t>
            </a:r>
          </a:p>
          <a:p>
            <a:r>
              <a:rPr lang="en-US" sz="11200" b="1" dirty="0"/>
              <a:t>5-7 January 2023.</a:t>
            </a:r>
          </a:p>
          <a:p>
            <a:endParaRPr lang="en-US" sz="11200" b="1" dirty="0"/>
          </a:p>
          <a:p>
            <a:r>
              <a:rPr lang="en-US" sz="11200" b="1" dirty="0"/>
              <a:t>‘SIKH, SIKH EVERYWHERE – SIKH GLOBAL PRESENCE’</a:t>
            </a:r>
          </a:p>
          <a:p>
            <a:r>
              <a:rPr lang="en-US" sz="11200" b="1" dirty="0"/>
              <a:t> </a:t>
            </a:r>
          </a:p>
          <a:p>
            <a:r>
              <a:rPr lang="en-US" sz="11200" b="1" dirty="0"/>
              <a:t>Swarn Singh Kahlon</a:t>
            </a:r>
          </a:p>
        </p:txBody>
      </p:sp>
    </p:spTree>
    <p:extLst>
      <p:ext uri="{BB962C8B-B14F-4D97-AF65-F5344CB8AC3E}">
        <p14:creationId xmlns:p14="http://schemas.microsoft.com/office/powerpoint/2010/main" val="28123854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A483F-5E6C-6DEB-152E-B40E89410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HIGHLIGHTS</a:t>
            </a:r>
            <a:endParaRPr lang="en-IN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E26F79-63BE-A43C-2FE3-90FC52AEFB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b="1" dirty="0"/>
              <a:t>10% of Sikhs live abroad - while overall Indians abroad 2%.</a:t>
            </a:r>
          </a:p>
          <a:p>
            <a:r>
              <a:rPr lang="en-IN" b="1" dirty="0"/>
              <a:t>In many cases Sikhs were pioneer migrants despite belonging to a land-locked state.</a:t>
            </a:r>
          </a:p>
          <a:p>
            <a:r>
              <a:rPr lang="en-US" sz="2800" b="1" dirty="0"/>
              <a:t>Maharaja Ranjit Singh – Foreign Connection</a:t>
            </a:r>
            <a:r>
              <a:rPr lang="en-US" b="1" dirty="0"/>
              <a:t>.</a:t>
            </a:r>
          </a:p>
          <a:p>
            <a:pPr marL="0" indent="0">
              <a:buNone/>
            </a:pPr>
            <a:r>
              <a:rPr lang="en-IN" sz="2600" b="1" dirty="0"/>
              <a:t>   Army generals from Europe - France, Spain, Hungry, Russia, Italy, Greece.</a:t>
            </a:r>
            <a:endParaRPr lang="en-US" sz="2600" b="1" dirty="0"/>
          </a:p>
          <a:p>
            <a:r>
              <a:rPr lang="en-US" sz="2800" b="1" dirty="0"/>
              <a:t>Post Maharaja Ranjit Singh – British Preference for Sikh Soldiers.</a:t>
            </a:r>
          </a:p>
          <a:p>
            <a:r>
              <a:rPr lang="en-IN" b="1" dirty="0"/>
              <a:t>Afghanistan - Early 19</a:t>
            </a:r>
            <a:r>
              <a:rPr lang="en-IN" b="1" baseline="30000" dirty="0"/>
              <a:t>th</a:t>
            </a:r>
            <a:r>
              <a:rPr lang="en-IN" b="1" dirty="0"/>
              <a:t> century - Maharaja Ranjit Singh</a:t>
            </a:r>
          </a:p>
          <a:p>
            <a:r>
              <a:rPr lang="en-IN" b="1" dirty="0"/>
              <a:t>1849 – Maharaja </a:t>
            </a:r>
            <a:r>
              <a:rPr lang="en-IN" b="1" dirty="0" err="1"/>
              <a:t>Duleep</a:t>
            </a:r>
            <a:r>
              <a:rPr lang="en-IN" b="1" dirty="0"/>
              <a:t> Singh to UK and later France</a:t>
            </a:r>
          </a:p>
          <a:p>
            <a:r>
              <a:rPr lang="en-IN" b="1" dirty="0"/>
              <a:t>1861 – Rani </a:t>
            </a:r>
            <a:r>
              <a:rPr lang="en-IN" b="1" dirty="0" err="1"/>
              <a:t>Jindan</a:t>
            </a:r>
            <a:r>
              <a:rPr lang="en-IN" b="1" dirty="0"/>
              <a:t> to UK</a:t>
            </a:r>
          </a:p>
          <a:p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1618643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33584-C6A8-6A33-BF5E-DE0DE04C64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/>
              <a:t>GLOBAL MOVEMENT OF SIKHS</a:t>
            </a:r>
            <a:endParaRPr lang="en-IN" b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0BE95A-AF7C-6971-157B-F71E4E1919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/>
              <a:t>1850s – Burma (Second Anglo-Burma War)</a:t>
            </a:r>
          </a:p>
          <a:p>
            <a:pPr marL="0" indent="0">
              <a:buNone/>
            </a:pPr>
            <a:r>
              <a:rPr lang="en-US" b="1" dirty="0"/>
              <a:t>               China   (Second Opium War)</a:t>
            </a:r>
          </a:p>
          <a:p>
            <a:pPr marL="0" indent="0">
              <a:buNone/>
            </a:pPr>
            <a:r>
              <a:rPr lang="en-US" b="1" dirty="0"/>
              <a:t>1867 – Hong Kong</a:t>
            </a:r>
          </a:p>
          <a:p>
            <a:pPr marL="0" indent="0">
              <a:buNone/>
            </a:pPr>
            <a:r>
              <a:rPr lang="en-US" b="1" dirty="0"/>
              <a:t>1870s – Malaya followed in later years to Indonesia</a:t>
            </a:r>
          </a:p>
          <a:p>
            <a:pPr marL="0" indent="0">
              <a:buNone/>
            </a:pPr>
            <a:r>
              <a:rPr lang="en-US" b="1" dirty="0"/>
              <a:t>1880s -  Fiji</a:t>
            </a:r>
          </a:p>
          <a:p>
            <a:pPr marL="0" indent="0">
              <a:buNone/>
            </a:pPr>
            <a:r>
              <a:rPr lang="en-US" b="1" dirty="0"/>
              <a:t>1890s -  Australia and New Zealand</a:t>
            </a:r>
          </a:p>
          <a:p>
            <a:pPr marL="0" indent="0">
              <a:buNone/>
            </a:pPr>
            <a:r>
              <a:rPr lang="en-US" b="1" dirty="0"/>
              <a:t>1897 -   Kenya and Uganda</a:t>
            </a:r>
          </a:p>
          <a:p>
            <a:pPr marL="0" indent="0">
              <a:buNone/>
            </a:pPr>
            <a:r>
              <a:rPr lang="en-US" b="1" dirty="0"/>
              <a:t>1897 -   Canada</a:t>
            </a:r>
          </a:p>
          <a:p>
            <a:pPr marL="0" indent="0">
              <a:buNone/>
            </a:pPr>
            <a:r>
              <a:rPr lang="en-US" b="1" dirty="0"/>
              <a:t>1898 -   USA</a:t>
            </a:r>
          </a:p>
          <a:p>
            <a:pPr marL="0" indent="0">
              <a:buNone/>
            </a:pPr>
            <a:r>
              <a:rPr lang="en-US" b="1" dirty="0"/>
              <a:t>1900 -   Iran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19774652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3CB66-E14F-6C2E-C519-595B0606B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SIKH MIGRATION – PRESENT STATUS</a:t>
            </a:r>
            <a:endParaRPr lang="en-IN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4BBF8E-8ED8-C493-1E99-8A2391332C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North America – 1,000,000 (USA - 500k, Canada - 455k).</a:t>
            </a:r>
          </a:p>
          <a:p>
            <a:r>
              <a:rPr lang="en-US" b="1" dirty="0"/>
              <a:t>Europe – 620,000 (UK – 420k, Continental Europe -200k). Italy-80k</a:t>
            </a:r>
          </a:p>
          <a:p>
            <a:r>
              <a:rPr lang="en-US" b="1" dirty="0"/>
              <a:t>Asia Pacific – 300,000 (Malaysia-85k, Australia-72k)</a:t>
            </a:r>
          </a:p>
          <a:p>
            <a:r>
              <a:rPr lang="en-US" b="1" dirty="0"/>
              <a:t>Africa - 60,000</a:t>
            </a:r>
          </a:p>
          <a:p>
            <a:r>
              <a:rPr lang="en-US" b="1" dirty="0"/>
              <a:t>Other countries – 20,000</a:t>
            </a:r>
          </a:p>
          <a:p>
            <a:r>
              <a:rPr lang="en-US" b="1" dirty="0"/>
              <a:t>TOTAL – 2,000,000.</a:t>
            </a:r>
          </a:p>
          <a:p>
            <a:pPr marL="0" indent="0" algn="ctr">
              <a:buNone/>
            </a:pPr>
            <a:r>
              <a:rPr lang="en-US" b="1" dirty="0"/>
              <a:t>An </a:t>
            </a:r>
            <a:r>
              <a:rPr lang="en-US" sz="2600" b="1" dirty="0"/>
              <a:t>interesting</a:t>
            </a:r>
            <a:r>
              <a:rPr lang="en-US" b="1" dirty="0"/>
              <a:t> observation</a:t>
            </a:r>
          </a:p>
          <a:p>
            <a:pPr marL="0" indent="0" algn="ctr">
              <a:buNone/>
            </a:pPr>
            <a:r>
              <a:rPr lang="en-US" b="1" dirty="0"/>
              <a:t>Prior to Indian independence, Sikh migration was almost 2/3</a:t>
            </a:r>
            <a:r>
              <a:rPr lang="en-US" b="1" baseline="30000" dirty="0"/>
              <a:t>rd</a:t>
            </a:r>
            <a:r>
              <a:rPr lang="en-US" b="1" dirty="0"/>
              <a:t> to Asia &amp; Africa but post Independence, it is 2/3</a:t>
            </a:r>
            <a:r>
              <a:rPr lang="en-US" b="1" baseline="30000" dirty="0"/>
              <a:t>rd</a:t>
            </a:r>
            <a:r>
              <a:rPr lang="en-US" b="1" dirty="0"/>
              <a:t> to the West – high income industrialized countries.</a:t>
            </a:r>
          </a:p>
          <a:p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758999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435CCE-70F6-01F6-DC1A-58D5DFAFF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EARLIEST GURDWARAS</a:t>
            </a:r>
            <a:endParaRPr lang="en-IN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A7BFC7-0A9E-593E-9C7F-4D72A1C094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Burma – 1897</a:t>
            </a:r>
          </a:p>
          <a:p>
            <a:r>
              <a:rPr lang="en-US" dirty="0"/>
              <a:t>East Africa, Kenya – 1898</a:t>
            </a:r>
          </a:p>
          <a:p>
            <a:r>
              <a:rPr lang="en-US" dirty="0"/>
              <a:t>Malaysia – 1899</a:t>
            </a:r>
          </a:p>
          <a:p>
            <a:r>
              <a:rPr lang="en-US" dirty="0"/>
              <a:t>Hong Kong – 1901</a:t>
            </a:r>
          </a:p>
          <a:p>
            <a:r>
              <a:rPr lang="en-US" dirty="0"/>
              <a:t>Canada – 1908</a:t>
            </a:r>
          </a:p>
          <a:p>
            <a:r>
              <a:rPr lang="en-US" dirty="0"/>
              <a:t>China, Shanghai – 1908</a:t>
            </a:r>
          </a:p>
          <a:p>
            <a:r>
              <a:rPr lang="en-US" dirty="0"/>
              <a:t>UK – 1911</a:t>
            </a:r>
          </a:p>
          <a:p>
            <a:r>
              <a:rPr lang="en-US" dirty="0"/>
              <a:t>USA – 1912</a:t>
            </a:r>
          </a:p>
          <a:p>
            <a:r>
              <a:rPr lang="en-US" dirty="0"/>
              <a:t>Thailand - 1913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737198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BC83A-87B6-BD13-6DD1-0FA44B8A2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SIKH INITIATIVES</a:t>
            </a:r>
            <a:endParaRPr lang="en-IN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D9E115-DE0A-D2C6-5C3A-4F145C1FC4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Gurdwaras</a:t>
            </a:r>
          </a:p>
          <a:p>
            <a:r>
              <a:rPr lang="en-US" b="1" dirty="0"/>
              <a:t>Turban Days</a:t>
            </a:r>
          </a:p>
          <a:p>
            <a:r>
              <a:rPr lang="en-US" b="1" dirty="0"/>
              <a:t>Nagar Kirtans</a:t>
            </a:r>
          </a:p>
          <a:p>
            <a:r>
              <a:rPr lang="en-US" b="1" dirty="0"/>
              <a:t>Sikh Youth Camps</a:t>
            </a:r>
          </a:p>
          <a:p>
            <a:r>
              <a:rPr lang="en-US" b="1" dirty="0"/>
              <a:t>Sikh </a:t>
            </a:r>
            <a:r>
              <a:rPr lang="en-US" b="1" dirty="0" err="1"/>
              <a:t>Sewa</a:t>
            </a:r>
            <a:r>
              <a:rPr lang="en-US" b="1" dirty="0"/>
              <a:t> incl </a:t>
            </a:r>
            <a:r>
              <a:rPr lang="en-US" b="1" dirty="0" err="1"/>
              <a:t>Langars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15175544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96660-FB1C-5FAA-268F-62BB7DFEC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       Gurdwara</a:t>
            </a:r>
            <a:r>
              <a:rPr lang="en-US" dirty="0"/>
              <a:t>, </a:t>
            </a:r>
            <a:r>
              <a:rPr lang="en-US"/>
              <a:t>Stockholm suburb, </a:t>
            </a:r>
            <a:r>
              <a:rPr lang="en-US" dirty="0"/>
              <a:t>Sweden</a:t>
            </a:r>
            <a:endParaRPr lang="en-IN" dirty="0"/>
          </a:p>
        </p:txBody>
      </p:sp>
      <p:pic>
        <p:nvPicPr>
          <p:cNvPr id="5" name="Content Placeholder 4" descr="A walkway leading to a house&#10;&#10;Description automatically generated with low confidence">
            <a:extLst>
              <a:ext uri="{FF2B5EF4-FFF2-40B4-BE49-F238E27FC236}">
                <a16:creationId xmlns:a16="http://schemas.microsoft.com/office/drawing/2014/main" id="{B59B026B-2B2B-19D0-7EFA-975661F1D8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3121" y="1825625"/>
            <a:ext cx="5825758" cy="4351338"/>
          </a:xfrm>
        </p:spPr>
      </p:pic>
    </p:spTree>
    <p:extLst>
      <p:ext uri="{BB962C8B-B14F-4D97-AF65-F5344CB8AC3E}">
        <p14:creationId xmlns:p14="http://schemas.microsoft.com/office/powerpoint/2010/main" val="42140179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E3B9B-99EB-97C3-57F0-AF06DDFFF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SIKH ISSUES</a:t>
            </a:r>
            <a:endParaRPr lang="en-IN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EE0100-B689-9A6B-6AB4-91E5325E98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Illegals - Sad but true especially to Europe (Donkeying)</a:t>
            </a:r>
          </a:p>
          <a:p>
            <a:r>
              <a:rPr lang="en-US" b="1" dirty="0"/>
              <a:t>Sikh Identity (Turban, beard, kirpan)</a:t>
            </a:r>
          </a:p>
          <a:p>
            <a:r>
              <a:rPr lang="en-US" b="1" dirty="0"/>
              <a:t>Students </a:t>
            </a:r>
          </a:p>
          <a:p>
            <a:r>
              <a:rPr lang="en-US" b="1" dirty="0"/>
              <a:t>PUNJAB – A Dismal state: Agriculture unremunerative, no big industry</a:t>
            </a:r>
          </a:p>
          <a:p>
            <a:pPr marL="0" indent="0">
              <a:buNone/>
            </a:pPr>
            <a:r>
              <a:rPr lang="en-US" b="1" dirty="0"/>
              <a:t>                      Lack of jobs for the youth.</a:t>
            </a:r>
          </a:p>
          <a:p>
            <a:r>
              <a:rPr lang="en-US" b="1" dirty="0"/>
              <a:t>Only Salvation – Opening of trade by road to Pakistan for exports to Central and West Asia. Dim Prospects.          </a:t>
            </a:r>
          </a:p>
          <a:p>
            <a:endParaRPr lang="en-US" b="1" dirty="0"/>
          </a:p>
          <a:p>
            <a:endParaRPr lang="en-US" b="1" dirty="0"/>
          </a:p>
          <a:p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42280693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32778-CCAA-3594-AD47-3EF500AA0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 </a:t>
            </a:r>
            <a:r>
              <a:rPr lang="en-US" b="1" dirty="0"/>
              <a:t>UNFINISHED TASKS</a:t>
            </a:r>
            <a:endParaRPr lang="en-IN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66E524-D8D9-3857-58AC-427A11FE6E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b="1" dirty="0"/>
          </a:p>
          <a:p>
            <a:pPr marL="0" indent="0">
              <a:buNone/>
            </a:pPr>
            <a:r>
              <a:rPr lang="en-US" b="1" dirty="0"/>
              <a:t>                                 Sikhs in West &amp; Central Asia</a:t>
            </a:r>
          </a:p>
          <a:p>
            <a:pPr marL="0" indent="0">
              <a:buNone/>
            </a:pPr>
            <a:r>
              <a:rPr lang="en-US" b="1" dirty="0"/>
              <a:t>                                             Sikhs in Africa</a:t>
            </a:r>
          </a:p>
          <a:p>
            <a:pPr marL="0" indent="0">
              <a:buNone/>
            </a:pPr>
            <a:r>
              <a:rPr lang="en-US" b="1" dirty="0"/>
              <a:t>                                Sikhs in India outside Punjab.</a:t>
            </a:r>
          </a:p>
          <a:p>
            <a:pPr marL="0" indent="0">
              <a:buNone/>
            </a:pPr>
            <a:r>
              <a:rPr lang="en-US" b="1" dirty="0"/>
              <a:t>                                                 THANKS</a:t>
            </a:r>
          </a:p>
          <a:p>
            <a:pPr marL="0" indent="0">
              <a:buNone/>
            </a:pPr>
            <a:endParaRPr lang="en-US" b="1" dirty="0"/>
          </a:p>
          <a:p>
            <a:pPr marL="0" indent="0" algn="ctr">
              <a:buNone/>
            </a:pPr>
            <a:r>
              <a:rPr lang="en-US" b="1" dirty="0"/>
              <a:t>Swarn Singh Kahlon</a:t>
            </a:r>
          </a:p>
          <a:p>
            <a:pPr marL="0" indent="0" algn="ctr">
              <a:buNone/>
            </a:pPr>
            <a:r>
              <a:rPr lang="en-US" b="1" dirty="0"/>
              <a:t>Author Books: ‘Sikhs in Latin America’, ‘Sikhs in Asia Pacific’, </a:t>
            </a:r>
          </a:p>
          <a:p>
            <a:pPr marL="0" indent="0" algn="ctr">
              <a:buNone/>
            </a:pPr>
            <a:r>
              <a:rPr lang="en-US" b="1" dirty="0"/>
              <a:t>‘Sikhs in Continental Europe’.  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11866929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5DA05-B0AC-CDA1-2702-C91F27F89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    SOME INTERESTING DETAILS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1780B4-6CF9-EA90-D588-916CD248CC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Italy – 60% Punjabis amongst Indian community. Dairying - </a:t>
            </a:r>
            <a:r>
              <a:rPr lang="en-US" dirty="0" err="1"/>
              <a:t>Bergamini</a:t>
            </a:r>
            <a:r>
              <a:rPr lang="en-US" dirty="0"/>
              <a:t>.</a:t>
            </a:r>
          </a:p>
          <a:p>
            <a:r>
              <a:rPr lang="en-US" dirty="0"/>
              <a:t>Finland – ‘</a:t>
            </a:r>
            <a:r>
              <a:rPr lang="en-US" dirty="0" err="1"/>
              <a:t>Ravintola</a:t>
            </a:r>
            <a:r>
              <a:rPr lang="en-US" dirty="0"/>
              <a:t>’.</a:t>
            </a:r>
          </a:p>
          <a:p>
            <a:r>
              <a:rPr lang="en-US" dirty="0"/>
              <a:t>Argentina – Farthest country from India.</a:t>
            </a:r>
          </a:p>
          <a:p>
            <a:r>
              <a:rPr lang="en-US" dirty="0"/>
              <a:t>Shanghai Police in early 1900s – mostly Sikhs.</a:t>
            </a:r>
          </a:p>
          <a:p>
            <a:r>
              <a:rPr lang="en-US" dirty="0"/>
              <a:t>Philippines – Sikh Moneylenders.</a:t>
            </a:r>
          </a:p>
          <a:p>
            <a:r>
              <a:rPr lang="en-US" dirty="0"/>
              <a:t>East Africa – Kenya. Sikh Sportsmen &amp; Car rally drivers.</a:t>
            </a:r>
          </a:p>
          <a:p>
            <a:r>
              <a:rPr lang="en-US" dirty="0"/>
              <a:t>Canada – Sikh population %, expected to become same as in India.</a:t>
            </a:r>
          </a:p>
          <a:p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275020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</TotalTime>
  <Words>491</Words>
  <Application>Microsoft Office PowerPoint</Application>
  <PresentationFormat>Widescreen</PresentationFormat>
  <Paragraphs>80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FIRST SIKH HISTORY CONFERENCE </vt:lpstr>
      <vt:lpstr>HIGHLIGHTS</vt:lpstr>
      <vt:lpstr>GLOBAL MOVEMENT OF SIKHS</vt:lpstr>
      <vt:lpstr>SIKH MIGRATION – PRESENT STATUS</vt:lpstr>
      <vt:lpstr>EARLIEST GURDWARAS</vt:lpstr>
      <vt:lpstr>SIKH INITIATIVES</vt:lpstr>
      <vt:lpstr>       Gurdwara, Stockholm suburb, Sweden</vt:lpstr>
      <vt:lpstr>SIKH ISSUES</vt:lpstr>
      <vt:lpstr> UNFINISHED TASKS</vt:lpstr>
      <vt:lpstr>    SOME INTERESTING DETAILS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FIRST SIKH HISTORY CONFERENCE</dc:title>
  <dc:creator>Swarn Kahlon</dc:creator>
  <cp:lastModifiedBy>malti jain</cp:lastModifiedBy>
  <cp:revision>29</cp:revision>
  <cp:lastPrinted>2022-12-28T04:18:41Z</cp:lastPrinted>
  <dcterms:created xsi:type="dcterms:W3CDTF">2022-12-26T05:07:50Z</dcterms:created>
  <dcterms:modified xsi:type="dcterms:W3CDTF">2025-05-12T05:55:30Z</dcterms:modified>
</cp:coreProperties>
</file>